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7" r:id="rId4"/>
    <p:sldId id="274" r:id="rId5"/>
    <p:sldId id="259" r:id="rId6"/>
    <p:sldId id="293" r:id="rId7"/>
    <p:sldId id="294" r:id="rId8"/>
    <p:sldId id="295" r:id="rId9"/>
    <p:sldId id="296" r:id="rId10"/>
    <p:sldId id="297" r:id="rId11"/>
    <p:sldId id="300" r:id="rId12"/>
    <p:sldId id="301" r:id="rId13"/>
    <p:sldId id="299" r:id="rId14"/>
    <p:sldId id="302" r:id="rId15"/>
    <p:sldId id="275" r:id="rId16"/>
    <p:sldId id="276" r:id="rId17"/>
    <p:sldId id="272" r:id="rId18"/>
  </p:sldIdLst>
  <p:sldSz cx="12192000" cy="6858000"/>
  <p:notesSz cx="6858000" cy="9144000"/>
  <p:embeddedFontLst>
    <p:embeddedFont>
      <p:font typeface="等线" panose="02010600030101010101" pitchFamily="2" charset="-122"/>
      <p:regular r:id="rId20"/>
      <p:bold r:id="rId21"/>
    </p:embeddedFont>
    <p:embeddedFont>
      <p:font typeface="造字工房悦圆演示版常规体" charset="-122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Impact" panose="020B0806030902050204" pitchFamily="34" charset="0"/>
      <p:regular r:id="rId29"/>
    </p:embeddedFont>
    <p:embeddedFont>
      <p:font typeface="Source Sans Pro" panose="020B0503030403020204" pitchFamily="34" charset="0"/>
      <p:regular r:id="rId30"/>
    </p:embeddedFont>
    <p:embeddedFont>
      <p:font typeface="Tahoma" panose="020B0604030504040204" pitchFamily="34" charset="0"/>
      <p:regular r:id="rId31"/>
      <p:bold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pos="7355" userDrawn="1">
          <p15:clr>
            <a:srgbClr val="A4A3A4"/>
          </p15:clr>
        </p15:guide>
        <p15:guide id="7" orient="horz" pos="4133" userDrawn="1">
          <p15:clr>
            <a:srgbClr val="A4A3A4"/>
          </p15:clr>
        </p15:guide>
        <p15:guide id="8" orient="horz" pos="8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B2C3"/>
    <a:srgbClr val="61CE93"/>
    <a:srgbClr val="FFBF53"/>
    <a:srgbClr val="6A3C7C"/>
    <a:srgbClr val="C65885"/>
    <a:srgbClr val="F17475"/>
    <a:srgbClr val="FC5C57"/>
    <a:srgbClr val="CC7EB0"/>
    <a:srgbClr val="793372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92" y="67"/>
      </p:cViewPr>
      <p:guideLst>
        <p:guide orient="horz" pos="2160"/>
        <p:guide pos="3840"/>
        <p:guide pos="325"/>
        <p:guide orient="horz" pos="300"/>
        <p:guide pos="7355"/>
        <p:guide orient="horz" pos="4133"/>
        <p:guide orient="horz" pos="8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79D8F-759A-4B45-809D-BA6E7801EDDD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21A2-D77C-4E48-8F9C-8BC05C030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208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“超文本”是指在单个网站内或网站之间将网页彼此连接的链接。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它由一系列的元素（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）组成，这些元素可以用来包围不同部分的内容，使其以某种方式呈现或者工作。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381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如果你有一个传统的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应用程序，并需要一个强壮稳健的应用程序层，那么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vue.js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可能是一个很好的选择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802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例如修改网页内容的字体、颜色、大小和间距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962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297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是一种树形结构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标记语言中的每个元素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文本片段都变为一个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80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比如当某个页面出现了一个弹窗，或者显示了一些新内容（像上文小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中看到那样），这就是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在运行。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另外比如请求网络数据、绘制图形、视频和音频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、存储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API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555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568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631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41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如果你有一个传统的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应用程序，并需要一个强壮稳健的应用程序层，那么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vue.js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可能是一个很好的选择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359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489700"/>
            <a:ext cx="12192000" cy="3683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14" name="矩形 13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813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29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491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689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0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525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991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12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648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930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862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442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926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530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160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80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24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25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97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7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629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6F6F8"/>
            </a:gs>
            <a:gs pos="100000">
              <a:srgbClr val="F3F3F5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96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82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5938" y="3562350"/>
            <a:ext cx="7029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iLiHei" panose="020B0503030403020204" pitchFamily="34" charset="-122"/>
              </a:rPr>
              <a:t>实习项目答辩</a:t>
            </a:r>
            <a:endParaRPr lang="en-US" altLang="zh-CN" sz="48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iLiHei" panose="020B0503030403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4230" y="4961959"/>
            <a:ext cx="2391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答辩人：胡兵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日期：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2018.08.20</a:t>
            </a:r>
          </a:p>
        </p:txBody>
      </p:sp>
    </p:spTree>
    <p:extLst>
      <p:ext uri="{BB962C8B-B14F-4D97-AF65-F5344CB8AC3E}">
        <p14:creationId xmlns:p14="http://schemas.microsoft.com/office/powerpoint/2010/main" val="60008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4B18E5-1E19-4E54-AD1D-F1359AEF1A9B}"/>
              </a:ext>
            </a:extLst>
          </p:cNvPr>
          <p:cNvSpPr txBox="1"/>
          <p:nvPr/>
        </p:nvSpPr>
        <p:spPr>
          <a:xfrm>
            <a:off x="509362" y="957817"/>
            <a:ext cx="354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是如何工作的？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F76DC8-BB4A-4581-AE80-E27D6B44F0B7}"/>
              </a:ext>
            </a:extLst>
          </p:cNvPr>
          <p:cNvSpPr/>
          <p:nvPr/>
        </p:nvSpPr>
        <p:spPr>
          <a:xfrm>
            <a:off x="1077797" y="1606859"/>
            <a:ext cx="104134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应用程序接口（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Programming Interface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）是基于编程语言构建的结构，使开发人员更容易地创建复杂的功能。它们抽象了复杂的代码，并提供一些简单的接口规则直接使用。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4B18E5-1E19-4E54-AD1D-F1359AEF1A9B}"/>
              </a:ext>
            </a:extLst>
          </p:cNvPr>
          <p:cNvSpPr txBox="1"/>
          <p:nvPr/>
        </p:nvSpPr>
        <p:spPr>
          <a:xfrm>
            <a:off x="509362" y="957817"/>
            <a:ext cx="354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框架在解决什么问题？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F76DC8-BB4A-4581-AE80-E27D6B44F0B7}"/>
              </a:ext>
            </a:extLst>
          </p:cNvPr>
          <p:cNvSpPr/>
          <p:nvPr/>
        </p:nvSpPr>
        <p:spPr>
          <a:xfrm>
            <a:off x="1077797" y="1606859"/>
            <a:ext cx="104134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我们如何将请求的 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 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映射到处理它的代码上？</a:t>
            </a:r>
          </a:p>
          <a:p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我们怎样动态地构造请求的 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返回给客户端，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中带有计算得到的值或者从数据库中取出来的信息？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21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MVVM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4B18E5-1E19-4E54-AD1D-F1359AEF1A9B}"/>
              </a:ext>
            </a:extLst>
          </p:cNvPr>
          <p:cNvSpPr txBox="1"/>
          <p:nvPr/>
        </p:nvSpPr>
        <p:spPr>
          <a:xfrm>
            <a:off x="509362" y="957817"/>
            <a:ext cx="2431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MVVM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538D289-FB07-4922-AA5E-8042901D80D5}"/>
              </a:ext>
            </a:extLst>
          </p:cNvPr>
          <p:cNvSpPr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222222"/>
                </a:solidFill>
                <a:latin typeface="tahoma" panose="020B0604030504040204" pitchFamily="34" charset="0"/>
              </a:rPr>
              <a:t>左侧的</a:t>
            </a:r>
            <a:r>
              <a:rPr lang="en-US" altLang="zh-CN" dirty="0">
                <a:solidFill>
                  <a:srgbClr val="222222"/>
                </a:solidFill>
                <a:latin typeface="tahoma" panose="020B0604030504040204" pitchFamily="34" charset="0"/>
              </a:rPr>
              <a:t>View</a:t>
            </a:r>
            <a:r>
              <a:rPr lang="zh-CN" altLang="en-US" dirty="0">
                <a:solidFill>
                  <a:srgbClr val="222222"/>
                </a:solidFill>
                <a:latin typeface="tahoma" panose="020B0604030504040204" pitchFamily="34" charset="0"/>
              </a:rPr>
              <a:t>相当于我们的</a:t>
            </a:r>
            <a:r>
              <a:rPr lang="en-US" altLang="zh-CN" dirty="0">
                <a:solidFill>
                  <a:srgbClr val="222222"/>
                </a:solidFill>
                <a:latin typeface="tahoma" panose="020B0604030504040204" pitchFamily="34" charset="0"/>
              </a:rPr>
              <a:t>DOM</a:t>
            </a:r>
            <a:r>
              <a:rPr lang="zh-CN" altLang="en-US" dirty="0">
                <a:solidFill>
                  <a:srgbClr val="222222"/>
                </a:solidFill>
                <a:latin typeface="tahoma" panose="020B0604030504040204" pitchFamily="34" charset="0"/>
              </a:rPr>
              <a:t>内容，我们所看到的页面视图，右侧的</a:t>
            </a:r>
            <a:r>
              <a:rPr lang="en-US" altLang="zh-CN" dirty="0">
                <a:solidFill>
                  <a:srgbClr val="222222"/>
                </a:solidFill>
                <a:latin typeface="tahoma" panose="020B0604030504040204" pitchFamily="34" charset="0"/>
              </a:rPr>
              <a:t>Model</a:t>
            </a:r>
            <a:r>
              <a:rPr lang="zh-CN" altLang="en-US" dirty="0">
                <a:solidFill>
                  <a:srgbClr val="222222"/>
                </a:solidFill>
                <a:latin typeface="tahoma" panose="020B0604030504040204" pitchFamily="34" charset="0"/>
              </a:rPr>
              <a:t>相当于我们的数据对象，比如一个对象的信息：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8FBBC8-B179-4D30-81F3-AF49B7DB27FA}"/>
              </a:ext>
            </a:extLst>
          </p:cNvPr>
          <p:cNvSpPr/>
          <p:nvPr/>
        </p:nvSpPr>
        <p:spPr>
          <a:xfrm>
            <a:off x="3755010" y="62876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222222"/>
                </a:solidFill>
                <a:latin typeface="tahoma" panose="020B0604030504040204" pitchFamily="34" charset="0"/>
              </a:rPr>
              <a:t>而中间的监控者就负责监控两侧的数据，并相对应地通知另一侧进行修改。比如：你在</a:t>
            </a:r>
            <a:r>
              <a:rPr lang="en-US" altLang="zh-CN" dirty="0">
                <a:solidFill>
                  <a:srgbClr val="222222"/>
                </a:solidFill>
                <a:latin typeface="tahoma" panose="020B0604030504040204" pitchFamily="34" charset="0"/>
              </a:rPr>
              <a:t>Model</a:t>
            </a:r>
            <a:r>
              <a:rPr lang="zh-CN" altLang="en-US" dirty="0">
                <a:solidFill>
                  <a:srgbClr val="222222"/>
                </a:solidFill>
                <a:latin typeface="tahoma" panose="020B0604030504040204" pitchFamily="34" charset="0"/>
              </a:rPr>
              <a:t>层中修改了</a:t>
            </a:r>
            <a:r>
              <a:rPr lang="en-US" altLang="zh-CN" dirty="0">
                <a:solidFill>
                  <a:srgbClr val="222222"/>
                </a:solidFill>
                <a:latin typeface="tahoma" panose="020B0604030504040204" pitchFamily="34" charset="0"/>
              </a:rPr>
              <a:t>name</a:t>
            </a:r>
            <a:r>
              <a:rPr lang="zh-CN" altLang="en-US" dirty="0">
                <a:solidFill>
                  <a:srgbClr val="222222"/>
                </a:solidFill>
                <a:latin typeface="tahoma" panose="020B0604030504040204" pitchFamily="34" charset="0"/>
              </a:rPr>
              <a:t>的值为：“李四”，那么</a:t>
            </a:r>
            <a:r>
              <a:rPr lang="en-US" altLang="zh-CN" dirty="0">
                <a:solidFill>
                  <a:srgbClr val="222222"/>
                </a:solidFill>
                <a:latin typeface="tahoma" panose="020B0604030504040204" pitchFamily="34" charset="0"/>
              </a:rPr>
              <a:t>View</a:t>
            </a:r>
            <a:r>
              <a:rPr lang="zh-CN" altLang="en-US" dirty="0">
                <a:solidFill>
                  <a:srgbClr val="222222"/>
                </a:solidFill>
                <a:latin typeface="tahoma" panose="020B0604030504040204" pitchFamily="34" charset="0"/>
              </a:rPr>
              <a:t>视图层显示的“张三”也会自动变成了“李四”，而这个过程就是有</a:t>
            </a:r>
            <a:r>
              <a:rPr lang="en-US" altLang="zh-CN" dirty="0" err="1">
                <a:solidFill>
                  <a:srgbClr val="222222"/>
                </a:solidFill>
                <a:latin typeface="tahoma" panose="020B0604030504040204" pitchFamily="34" charset="0"/>
              </a:rPr>
              <a:t>ViewModel</a:t>
            </a:r>
            <a:r>
              <a:rPr lang="zh-CN" altLang="en-US" dirty="0">
                <a:solidFill>
                  <a:srgbClr val="222222"/>
                </a:solidFill>
                <a:latin typeface="tahoma" panose="020B0604030504040204" pitchFamily="34" charset="0"/>
              </a:rPr>
              <a:t>来操作的，不需要你手动地去写代码去实现（你不用再手动操作</a:t>
            </a:r>
            <a:r>
              <a:rPr lang="en-US" altLang="zh-CN" dirty="0">
                <a:solidFill>
                  <a:srgbClr val="222222"/>
                </a:solidFill>
                <a:latin typeface="tahoma" panose="020B0604030504040204" pitchFamily="34" charset="0"/>
              </a:rPr>
              <a:t>DOM</a:t>
            </a:r>
            <a:r>
              <a:rPr lang="zh-CN" altLang="en-US" dirty="0">
                <a:solidFill>
                  <a:srgbClr val="222222"/>
                </a:solidFill>
                <a:latin typeface="tahoma" panose="020B0604030504040204" pitchFamily="34" charset="0"/>
              </a:rPr>
              <a:t>了）。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727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VUE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4B18E5-1E19-4E54-AD1D-F1359AEF1A9B}"/>
              </a:ext>
            </a:extLst>
          </p:cNvPr>
          <p:cNvSpPr txBox="1"/>
          <p:nvPr/>
        </p:nvSpPr>
        <p:spPr>
          <a:xfrm>
            <a:off x="509362" y="957817"/>
            <a:ext cx="184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5E4B68-518C-4E12-9326-6307F0C29CCD}"/>
              </a:ext>
            </a:extLst>
          </p:cNvPr>
          <p:cNvSpPr txBox="1"/>
          <p:nvPr/>
        </p:nvSpPr>
        <p:spPr>
          <a:xfrm>
            <a:off x="465819" y="3198167"/>
            <a:ext cx="184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06B6B9-CD4B-44E3-9E6B-C2B8CD680A5F}"/>
              </a:ext>
            </a:extLst>
          </p:cNvPr>
          <p:cNvSpPr txBox="1"/>
          <p:nvPr/>
        </p:nvSpPr>
        <p:spPr>
          <a:xfrm>
            <a:off x="422276" y="4642039"/>
            <a:ext cx="2594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C94011-B42C-4598-9EEC-BEA409A9AF0A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304455"/>
                </a:solidFill>
                <a:latin typeface="Source Sans Pro" panose="020B0604020202020204" pitchFamily="34" charset="0"/>
              </a:rPr>
              <a:t>Vue.js </a:t>
            </a:r>
            <a:r>
              <a:rPr lang="zh-CN" altLang="en-US" dirty="0">
                <a:solidFill>
                  <a:srgbClr val="304455"/>
                </a:solidFill>
                <a:latin typeface="Source Sans Pro" panose="020B0604020202020204" pitchFamily="34" charset="0"/>
              </a:rPr>
              <a:t>的核心是一个允许采用简洁的模板语法来声明式地将数据渲染进 </a:t>
            </a:r>
            <a:r>
              <a:rPr lang="en-US" altLang="zh-CN" dirty="0">
                <a:solidFill>
                  <a:srgbClr val="304455"/>
                </a:solidFill>
                <a:latin typeface="Source Sans Pro" panose="020B0604020202020204" pitchFamily="34" charset="0"/>
              </a:rPr>
              <a:t>DOM </a:t>
            </a:r>
            <a:r>
              <a:rPr lang="zh-CN" altLang="en-US" dirty="0">
                <a:solidFill>
                  <a:srgbClr val="304455"/>
                </a:solidFill>
                <a:latin typeface="Source Sans Pro" panose="020B0604020202020204" pitchFamily="34" charset="0"/>
              </a:rPr>
              <a:t>的系统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6867AF-DE90-484F-981B-E77175901AF0}"/>
              </a:ext>
            </a:extLst>
          </p:cNvPr>
          <p:cNvSpPr/>
          <p:nvPr/>
        </p:nvSpPr>
        <p:spPr>
          <a:xfrm>
            <a:off x="2526381" y="18927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通过尽可能简单的</a:t>
            </a:r>
            <a:r>
              <a:rPr lang="en-US" altLang="zh-CN" dirty="0"/>
              <a:t>API</a:t>
            </a:r>
            <a:r>
              <a:rPr lang="zh-CN" altLang="en-US" dirty="0"/>
              <a:t>实现响应的数据绑定和组合的视图组件</a:t>
            </a:r>
          </a:p>
        </p:txBody>
      </p:sp>
    </p:spTree>
    <p:extLst>
      <p:ext uri="{BB962C8B-B14F-4D97-AF65-F5344CB8AC3E}">
        <p14:creationId xmlns:p14="http://schemas.microsoft.com/office/powerpoint/2010/main" val="299831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3932993" y="1646876"/>
            <a:ext cx="4067089" cy="4107760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50000">
                <a:srgbClr val="ECECEC"/>
              </a:gs>
            </a:gsLst>
            <a:lin ang="2700000" scaled="1"/>
            <a:tileRect/>
          </a:gradFill>
          <a:ln>
            <a:noFill/>
          </a:ln>
          <a:effectLst>
            <a:outerShdw dist="190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234996" y="1951899"/>
            <a:ext cx="3463079" cy="3497709"/>
          </a:xfrm>
          <a:prstGeom prst="rect">
            <a:avLst/>
          </a:prstGeom>
          <a:gradFill>
            <a:gsLst>
              <a:gs pos="50000">
                <a:srgbClr val="ECECEC"/>
              </a:gs>
              <a:gs pos="5000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58841" y="2177717"/>
            <a:ext cx="2948866" cy="2947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4843297" y="3707756"/>
            <a:ext cx="242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实习工作</a:t>
            </a:r>
            <a:endParaRPr lang="en-US" altLang="zh-CN" sz="4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580519" y="2592717"/>
            <a:ext cx="914400" cy="914400"/>
            <a:chOff x="1302998" y="2652434"/>
            <a:chExt cx="914400" cy="914400"/>
          </a:xfrm>
        </p:grpSpPr>
        <p:sp>
          <p:nvSpPr>
            <p:cNvPr id="106" name="椭圆 105"/>
            <p:cNvSpPr/>
            <p:nvPr/>
          </p:nvSpPr>
          <p:spPr>
            <a:xfrm>
              <a:off x="1302998" y="2652434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圆演示版常规体" pitchFamily="2" charset="-122"/>
                <a:ea typeface="造字工房悦圆演示版常规体" pitchFamily="2" charset="-122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1357469" y="2696140"/>
              <a:ext cx="77136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02</a:t>
              </a:r>
              <a:endParaRPr lang="zh-CN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567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3932993" y="1646876"/>
            <a:ext cx="4067089" cy="4107760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50000">
                <a:srgbClr val="ECECEC"/>
              </a:gs>
            </a:gsLst>
            <a:lin ang="2700000" scaled="1"/>
            <a:tileRect/>
          </a:gradFill>
          <a:ln>
            <a:noFill/>
          </a:ln>
          <a:effectLst>
            <a:outerShdw dist="190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234996" y="1951899"/>
            <a:ext cx="3463079" cy="3497709"/>
          </a:xfrm>
          <a:prstGeom prst="rect">
            <a:avLst/>
          </a:prstGeom>
          <a:gradFill>
            <a:gsLst>
              <a:gs pos="50000">
                <a:srgbClr val="ECECEC"/>
              </a:gs>
              <a:gs pos="5000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58841" y="2177717"/>
            <a:ext cx="2948866" cy="2947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4843297" y="3707756"/>
            <a:ext cx="242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实习总结</a:t>
            </a:r>
            <a:endParaRPr lang="en-US" altLang="zh-CN" sz="4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580519" y="2592717"/>
            <a:ext cx="914400" cy="914400"/>
            <a:chOff x="1302998" y="2652434"/>
            <a:chExt cx="914400" cy="914400"/>
          </a:xfrm>
        </p:grpSpPr>
        <p:sp>
          <p:nvSpPr>
            <p:cNvPr id="106" name="椭圆 105"/>
            <p:cNvSpPr/>
            <p:nvPr/>
          </p:nvSpPr>
          <p:spPr>
            <a:xfrm>
              <a:off x="1302998" y="2652434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圆演示版常规体" pitchFamily="2" charset="-122"/>
                <a:ea typeface="造字工房悦圆演示版常规体" pitchFamily="2" charset="-122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1349455" y="2696140"/>
              <a:ext cx="787395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03</a:t>
              </a:r>
              <a:endParaRPr lang="zh-CN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59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99509" y="4247855"/>
            <a:ext cx="1159080" cy="1159080"/>
            <a:chOff x="2805804" y="2849460"/>
            <a:chExt cx="1159080" cy="1159080"/>
          </a:xfrm>
        </p:grpSpPr>
        <p:grpSp>
          <p:nvGrpSpPr>
            <p:cNvPr id="6" name="组合 5"/>
            <p:cNvGrpSpPr/>
            <p:nvPr/>
          </p:nvGrpSpPr>
          <p:grpSpPr>
            <a:xfrm>
              <a:off x="2805804" y="2849460"/>
              <a:ext cx="1159080" cy="1159080"/>
              <a:chOff x="2613976" y="1508282"/>
              <a:chExt cx="1542736" cy="154273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2613976" y="1508282"/>
                <a:ext cx="1542736" cy="15427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dist="114300" dir="2700000" algn="tl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81083" y="1671360"/>
                <a:ext cx="1208522" cy="1208522"/>
              </a:xfrm>
              <a:prstGeom prst="ellipse">
                <a:avLst/>
              </a:prstGeom>
              <a:solidFill>
                <a:schemeClr val="accent1"/>
              </a:solidFill>
              <a:ln w="88900">
                <a:solidFill>
                  <a:srgbClr val="E4E4E4"/>
                </a:solidFill>
              </a:ln>
              <a:effectLst>
                <a:innerShdw dist="190500" dir="13500000">
                  <a:schemeClr val="accent1">
                    <a:lumMod val="50000"/>
                    <a:alpha val="38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2988470" y="3082409"/>
              <a:ext cx="78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dirty="0">
                  <a:solidFill>
                    <a:srgbClr val="FFFFFF"/>
                  </a:solidFill>
                  <a:latin typeface="+mn-ea"/>
                </a:rPr>
                <a:t>谢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054964" y="4247855"/>
            <a:ext cx="1159080" cy="1159080"/>
            <a:chOff x="4161529" y="2849460"/>
            <a:chExt cx="1159080" cy="1159080"/>
          </a:xfrm>
        </p:grpSpPr>
        <p:grpSp>
          <p:nvGrpSpPr>
            <p:cNvPr id="11" name="组合 10"/>
            <p:cNvGrpSpPr/>
            <p:nvPr/>
          </p:nvGrpSpPr>
          <p:grpSpPr>
            <a:xfrm>
              <a:off x="4161529" y="2849460"/>
              <a:ext cx="1159080" cy="1159080"/>
              <a:chOff x="2613976" y="1508282"/>
              <a:chExt cx="1542736" cy="1542736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2613976" y="1508282"/>
                <a:ext cx="1542736" cy="15427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dist="114300" dir="2700000" algn="tl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2781083" y="1671360"/>
                <a:ext cx="1208522" cy="1208522"/>
              </a:xfrm>
              <a:prstGeom prst="ellipse">
                <a:avLst/>
              </a:prstGeom>
              <a:solidFill>
                <a:schemeClr val="accent2"/>
              </a:solidFill>
              <a:ln w="88900">
                <a:solidFill>
                  <a:srgbClr val="E4E4E4"/>
                </a:solidFill>
              </a:ln>
              <a:effectLst>
                <a:innerShdw dist="190500" dir="13500000">
                  <a:schemeClr val="accent2">
                    <a:lumMod val="50000"/>
                    <a:alpha val="38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4341815" y="3082409"/>
              <a:ext cx="78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dirty="0">
                  <a:solidFill>
                    <a:srgbClr val="FFFFFF"/>
                  </a:solidFill>
                  <a:latin typeface="+mn-ea"/>
                </a:rPr>
                <a:t>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55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1117528" y="2652434"/>
            <a:ext cx="2514600" cy="2783141"/>
            <a:chOff x="515938" y="2260547"/>
            <a:chExt cx="2514600" cy="2783141"/>
          </a:xfrm>
        </p:grpSpPr>
        <p:grpSp>
          <p:nvGrpSpPr>
            <p:cNvPr id="13" name="组合 12"/>
            <p:cNvGrpSpPr/>
            <p:nvPr/>
          </p:nvGrpSpPr>
          <p:grpSpPr>
            <a:xfrm>
              <a:off x="515938" y="2260547"/>
              <a:ext cx="2514600" cy="2783141"/>
              <a:chOff x="762000" y="1657350"/>
              <a:chExt cx="2514600" cy="2783141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762000" y="2152650"/>
                <a:ext cx="2514600" cy="2287841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1549060" y="1657350"/>
                <a:ext cx="914400" cy="914400"/>
                <a:chOff x="1550079" y="1657350"/>
                <a:chExt cx="914400" cy="914400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550079" y="1657350"/>
                  <a:ext cx="914400" cy="9144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悦圆演示版常规体" pitchFamily="2" charset="-122"/>
                    <a:ea typeface="造字工房悦圆演示版常规体" pitchFamily="2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675111" y="1737152"/>
                  <a:ext cx="702436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altLang="zh-CN" sz="44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Impact" panose="020B0806030902050204" pitchFamily="34" charset="0"/>
                      <a:ea typeface="造字工房悦圆演示版常规体" pitchFamily="2" charset="-122"/>
                    </a:rPr>
                    <a:t>01</a:t>
                  </a:r>
                  <a:endParaRPr lang="zh-CN" altLang="en-US" sz="4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Impact" panose="020B0806030902050204" pitchFamily="34" charset="0"/>
                    <a:ea typeface="造字工房悦圆演示版常规体" pitchFamily="2" charset="-122"/>
                  </a:endParaRPr>
                </a:p>
              </p:txBody>
            </p:sp>
          </p:grpSp>
        </p:grpSp>
        <p:sp>
          <p:nvSpPr>
            <p:cNvPr id="59" name="文本框 58"/>
            <p:cNvSpPr txBox="1"/>
            <p:nvPr/>
          </p:nvSpPr>
          <p:spPr>
            <a:xfrm>
              <a:off x="559198" y="3445797"/>
              <a:ext cx="24280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宋体" panose="02010600030101010101" pitchFamily="2" charset="-122"/>
                  <a:ea typeface="宋体" panose="02010600030101010101" pitchFamily="2" charset="-122"/>
                </a:rPr>
                <a:t>自我介绍</a:t>
              </a:r>
              <a:endParaRPr lang="en-US" altLang="zh-CN" sz="4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838701" y="2652434"/>
            <a:ext cx="2514600" cy="2783141"/>
            <a:chOff x="515938" y="2260547"/>
            <a:chExt cx="2514600" cy="2783141"/>
          </a:xfrm>
        </p:grpSpPr>
        <p:grpSp>
          <p:nvGrpSpPr>
            <p:cNvPr id="63" name="组合 62"/>
            <p:cNvGrpSpPr/>
            <p:nvPr/>
          </p:nvGrpSpPr>
          <p:grpSpPr>
            <a:xfrm>
              <a:off x="515938" y="2260547"/>
              <a:ext cx="2514600" cy="2783141"/>
              <a:chOff x="762000" y="1657350"/>
              <a:chExt cx="2514600" cy="2783141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762000" y="2152650"/>
                <a:ext cx="2514600" cy="2287841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6" name="组合 65"/>
              <p:cNvGrpSpPr/>
              <p:nvPr/>
            </p:nvGrpSpPr>
            <p:grpSpPr>
              <a:xfrm>
                <a:off x="1549060" y="1657350"/>
                <a:ext cx="914400" cy="914400"/>
                <a:chOff x="1550079" y="1657350"/>
                <a:chExt cx="914400" cy="914400"/>
              </a:xfrm>
            </p:grpSpPr>
            <p:sp>
              <p:nvSpPr>
                <p:cNvPr id="67" name="椭圆 66"/>
                <p:cNvSpPr/>
                <p:nvPr/>
              </p:nvSpPr>
              <p:spPr>
                <a:xfrm>
                  <a:off x="1550079" y="1657350"/>
                  <a:ext cx="914400" cy="9144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悦圆演示版常规体" pitchFamily="2" charset="-122"/>
                    <a:ea typeface="造字工房悦圆演示版常规体" pitchFamily="2" charset="-122"/>
                  </a:endParaRPr>
                </a:p>
              </p:txBody>
            </p:sp>
            <p:sp>
              <p:nvSpPr>
                <p:cNvPr id="68" name="矩形 67"/>
                <p:cNvSpPr/>
                <p:nvPr/>
              </p:nvSpPr>
              <p:spPr>
                <a:xfrm>
                  <a:off x="1640646" y="1737152"/>
                  <a:ext cx="771365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altLang="zh-CN" sz="44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Impact" panose="020B0806030902050204" pitchFamily="34" charset="0"/>
                      <a:ea typeface="造字工房悦圆演示版常规体" pitchFamily="2" charset="-122"/>
                    </a:rPr>
                    <a:t>02</a:t>
                  </a:r>
                  <a:endParaRPr lang="zh-CN" altLang="en-US" sz="4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Impact" panose="020B0806030902050204" pitchFamily="34" charset="0"/>
                    <a:ea typeface="造字工房悦圆演示版常规体" pitchFamily="2" charset="-122"/>
                  </a:endParaRPr>
                </a:p>
              </p:txBody>
            </p:sp>
          </p:grpSp>
        </p:grpSp>
        <p:sp>
          <p:nvSpPr>
            <p:cNvPr id="64" name="文本框 63"/>
            <p:cNvSpPr txBox="1"/>
            <p:nvPr/>
          </p:nvSpPr>
          <p:spPr>
            <a:xfrm>
              <a:off x="559198" y="3445797"/>
              <a:ext cx="24280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宋体" panose="02010600030101010101" pitchFamily="2" charset="-122"/>
                  <a:ea typeface="宋体" panose="02010600030101010101" pitchFamily="2" charset="-122"/>
                </a:rPr>
                <a:t>实习工作</a:t>
              </a:r>
              <a:endParaRPr lang="en-US" altLang="zh-CN" sz="4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499721" y="2652434"/>
            <a:ext cx="2514600" cy="2783141"/>
            <a:chOff x="515938" y="2260547"/>
            <a:chExt cx="2514600" cy="2783141"/>
          </a:xfrm>
        </p:grpSpPr>
        <p:grpSp>
          <p:nvGrpSpPr>
            <p:cNvPr id="77" name="组合 76"/>
            <p:cNvGrpSpPr/>
            <p:nvPr/>
          </p:nvGrpSpPr>
          <p:grpSpPr>
            <a:xfrm>
              <a:off x="515938" y="2260547"/>
              <a:ext cx="2514600" cy="2783141"/>
              <a:chOff x="762000" y="1657350"/>
              <a:chExt cx="2514600" cy="2783141"/>
            </a:xfrm>
          </p:grpSpPr>
          <p:sp>
            <p:nvSpPr>
              <p:cNvPr id="79" name="圆角矩形 78"/>
              <p:cNvSpPr/>
              <p:nvPr/>
            </p:nvSpPr>
            <p:spPr>
              <a:xfrm>
                <a:off x="762000" y="2152650"/>
                <a:ext cx="2514600" cy="2287841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>
                <a:off x="1549060" y="1657350"/>
                <a:ext cx="914400" cy="914400"/>
                <a:chOff x="1550079" y="1657350"/>
                <a:chExt cx="914400" cy="914400"/>
              </a:xfrm>
            </p:grpSpPr>
            <p:sp>
              <p:nvSpPr>
                <p:cNvPr id="81" name="椭圆 80"/>
                <p:cNvSpPr/>
                <p:nvPr/>
              </p:nvSpPr>
              <p:spPr>
                <a:xfrm>
                  <a:off x="1550079" y="1657350"/>
                  <a:ext cx="914400" cy="9144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悦圆演示版常规体" pitchFamily="2" charset="-122"/>
                    <a:ea typeface="造字工房悦圆演示版常规体" pitchFamily="2" charset="-122"/>
                  </a:endParaRPr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1632632" y="1737152"/>
                  <a:ext cx="787395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altLang="zh-CN" sz="44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Impact" panose="020B0806030902050204" pitchFamily="34" charset="0"/>
                      <a:ea typeface="造字工房悦圆演示版常规体" pitchFamily="2" charset="-122"/>
                    </a:rPr>
                    <a:t>03</a:t>
                  </a:r>
                  <a:endParaRPr lang="zh-CN" altLang="en-US" sz="4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Impact" panose="020B0806030902050204" pitchFamily="34" charset="0"/>
                    <a:ea typeface="造字工房悦圆演示版常规体" pitchFamily="2" charset="-122"/>
                  </a:endParaRPr>
                </a:p>
              </p:txBody>
            </p:sp>
          </p:grpSp>
        </p:grpSp>
        <p:sp>
          <p:nvSpPr>
            <p:cNvPr id="78" name="文本框 77"/>
            <p:cNvSpPr txBox="1"/>
            <p:nvPr/>
          </p:nvSpPr>
          <p:spPr>
            <a:xfrm>
              <a:off x="559198" y="3445797"/>
              <a:ext cx="24280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宋体" panose="02010600030101010101" pitchFamily="2" charset="-122"/>
                  <a:ea typeface="宋体" panose="02010600030101010101" pitchFamily="2" charset="-122"/>
                </a:rPr>
                <a:t>实习总结</a:t>
              </a:r>
              <a:endParaRPr lang="en-US" altLang="zh-CN" sz="4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4799334" y="1016002"/>
            <a:ext cx="2593331" cy="769441"/>
            <a:chOff x="4799334" y="1103087"/>
            <a:chExt cx="2593331" cy="769441"/>
          </a:xfrm>
        </p:grpSpPr>
        <p:sp>
          <p:nvSpPr>
            <p:cNvPr id="83" name="文本框 82"/>
            <p:cNvSpPr txBox="1"/>
            <p:nvPr/>
          </p:nvSpPr>
          <p:spPr>
            <a:xfrm>
              <a:off x="4799334" y="1103087"/>
              <a:ext cx="259333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latin typeface="宋体" panose="02010600030101010101" pitchFamily="2" charset="-122"/>
                  <a:ea typeface="宋体" panose="02010600030101010101" pitchFamily="2" charset="-122"/>
                </a:rPr>
                <a:t>目录</a:t>
              </a:r>
            </a:p>
          </p:txBody>
        </p:sp>
        <p:cxnSp>
          <p:nvCxnSpPr>
            <p:cNvPr id="85" name="直接连接符 84"/>
            <p:cNvCxnSpPr/>
            <p:nvPr/>
          </p:nvCxnSpPr>
          <p:spPr>
            <a:xfrm>
              <a:off x="4995276" y="1843315"/>
              <a:ext cx="220144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接连接符 86"/>
          <p:cNvCxnSpPr/>
          <p:nvPr/>
        </p:nvCxnSpPr>
        <p:spPr>
          <a:xfrm>
            <a:off x="0" y="368300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0" y="6524625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603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3932993" y="1646876"/>
            <a:ext cx="4067089" cy="4107760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50000">
                <a:srgbClr val="ECECEC"/>
              </a:gs>
            </a:gsLst>
            <a:lin ang="2700000" scaled="1"/>
            <a:tileRect/>
          </a:gradFill>
          <a:ln>
            <a:noFill/>
          </a:ln>
          <a:effectLst>
            <a:outerShdw dist="190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234996" y="1951899"/>
            <a:ext cx="3463079" cy="3497709"/>
          </a:xfrm>
          <a:prstGeom prst="rect">
            <a:avLst/>
          </a:prstGeom>
          <a:gradFill>
            <a:gsLst>
              <a:gs pos="50000">
                <a:srgbClr val="ECECEC"/>
              </a:gs>
              <a:gs pos="5000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58841" y="2177717"/>
            <a:ext cx="2948866" cy="2947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4843297" y="3707756"/>
            <a:ext cx="242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自我介绍</a:t>
            </a:r>
            <a:endParaRPr lang="en-US" altLang="zh-CN" sz="4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580519" y="2592717"/>
            <a:ext cx="914400" cy="914400"/>
            <a:chOff x="1302998" y="2652434"/>
            <a:chExt cx="914400" cy="914400"/>
          </a:xfrm>
        </p:grpSpPr>
        <p:sp>
          <p:nvSpPr>
            <p:cNvPr id="106" name="椭圆 105"/>
            <p:cNvSpPr/>
            <p:nvPr/>
          </p:nvSpPr>
          <p:spPr>
            <a:xfrm>
              <a:off x="1302998" y="2652434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圆演示版常规体" pitchFamily="2" charset="-122"/>
                <a:ea typeface="造字工房悦圆演示版常规体" pitchFamily="2" charset="-122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1391934" y="2696140"/>
              <a:ext cx="70243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01</a:t>
              </a:r>
              <a:endParaRPr lang="zh-CN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240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C3A161C-6DFE-46F4-8175-8084166340C8}"/>
              </a:ext>
            </a:extLst>
          </p:cNvPr>
          <p:cNvSpPr txBox="1"/>
          <p:nvPr/>
        </p:nvSpPr>
        <p:spPr>
          <a:xfrm>
            <a:off x="603630" y="1606859"/>
            <a:ext cx="10701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超文本标记语言，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HyperText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Markup Language)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，它定义了网页内容的含义和结构。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3D57CAF-FADC-4CDF-998C-3D67336FBA06}"/>
              </a:ext>
            </a:extLst>
          </p:cNvPr>
          <p:cNvSpPr txBox="1"/>
          <p:nvPr/>
        </p:nvSpPr>
        <p:spPr>
          <a:xfrm>
            <a:off x="509362" y="957817"/>
            <a:ext cx="261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B1BA9A65-EEF1-4CCA-925B-FF9C08FBC44A}"/>
              </a:ext>
            </a:extLst>
          </p:cNvPr>
          <p:cNvSpPr txBox="1"/>
          <p:nvPr/>
        </p:nvSpPr>
        <p:spPr>
          <a:xfrm>
            <a:off x="509362" y="2194346"/>
            <a:ext cx="2724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元素？</a:t>
            </a:r>
          </a:p>
        </p:txBody>
      </p:sp>
      <p:pic>
        <p:nvPicPr>
          <p:cNvPr id="4" name="Picture 2" descr="https://mdn.mozillademos.org/files/16475/element.png">
            <a:extLst>
              <a:ext uri="{FF2B5EF4-FFF2-40B4-BE49-F238E27FC236}">
                <a16:creationId xmlns:a16="http://schemas.microsoft.com/office/drawing/2014/main" id="{88535DF3-7165-4797-B35C-4409870F9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196" y="2843388"/>
            <a:ext cx="3751868" cy="163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文本框 90">
            <a:extLst>
              <a:ext uri="{FF2B5EF4-FFF2-40B4-BE49-F238E27FC236}">
                <a16:creationId xmlns:a16="http://schemas.microsoft.com/office/drawing/2014/main" id="{420F8162-4698-46FA-859E-0A4591DBF7E0}"/>
              </a:ext>
            </a:extLst>
          </p:cNvPr>
          <p:cNvSpPr txBox="1"/>
          <p:nvPr/>
        </p:nvSpPr>
        <p:spPr>
          <a:xfrm>
            <a:off x="509362" y="4628033"/>
            <a:ext cx="4060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元素的属性？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A96C93-2421-4A45-A99C-D9BACFD36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95" b="10539"/>
          <a:stretch/>
        </p:blipFill>
        <p:spPr>
          <a:xfrm>
            <a:off x="1230394" y="5277075"/>
            <a:ext cx="7581900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4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C3A161C-6DFE-46F4-8175-8084166340C8}"/>
              </a:ext>
            </a:extLst>
          </p:cNvPr>
          <p:cNvSpPr txBox="1"/>
          <p:nvPr/>
        </p:nvSpPr>
        <p:spPr>
          <a:xfrm>
            <a:off x="603630" y="1606859"/>
            <a:ext cx="10701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层叠样式表，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Cascading Style Sheets)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，它主要用来样式化和排版网页。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3D57CAF-FADC-4CDF-998C-3D67336FBA06}"/>
              </a:ext>
            </a:extLst>
          </p:cNvPr>
          <p:cNvSpPr txBox="1"/>
          <p:nvPr/>
        </p:nvSpPr>
        <p:spPr>
          <a:xfrm>
            <a:off x="509362" y="957817"/>
            <a:ext cx="261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34B24D-4BAB-42C1-9A27-DDB7E9FC3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054" y="2194345"/>
            <a:ext cx="4709691" cy="32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76D262-6444-4BCC-9460-B4E75A21A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275" y="2194345"/>
            <a:ext cx="4120671" cy="324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AED938A-D7E9-4FA9-B982-F38954968DC8}"/>
              </a:ext>
            </a:extLst>
          </p:cNvPr>
          <p:cNvSpPr txBox="1"/>
          <p:nvPr/>
        </p:nvSpPr>
        <p:spPr>
          <a:xfrm>
            <a:off x="3126796" y="5621721"/>
            <a:ext cx="87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F16F12-99C7-40EB-9FC4-4EE7E2C6D64A}"/>
              </a:ext>
            </a:extLst>
          </p:cNvPr>
          <p:cNvSpPr txBox="1"/>
          <p:nvPr/>
        </p:nvSpPr>
        <p:spPr>
          <a:xfrm>
            <a:off x="8647522" y="5586110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77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AED938A-D7E9-4FA9-B982-F38954968DC8}"/>
              </a:ext>
            </a:extLst>
          </p:cNvPr>
          <p:cNvSpPr txBox="1"/>
          <p:nvPr/>
        </p:nvSpPr>
        <p:spPr>
          <a:xfrm>
            <a:off x="5582878" y="3170877"/>
            <a:ext cx="140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</a:t>
            </a:r>
            <a:r>
              <a:rPr lang="en-US" altLang="zh-CN" dirty="0"/>
              <a:t>CSS</a:t>
            </a:r>
            <a:r>
              <a:rPr lang="zh-CN" altLang="en-US" dirty="0"/>
              <a:t>结果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F16F12-99C7-40EB-9FC4-4EE7E2C6D64A}"/>
              </a:ext>
            </a:extLst>
          </p:cNvPr>
          <p:cNvSpPr txBox="1"/>
          <p:nvPr/>
        </p:nvSpPr>
        <p:spPr>
          <a:xfrm>
            <a:off x="5625830" y="5867858"/>
            <a:ext cx="135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</a:t>
            </a:r>
            <a:r>
              <a:rPr lang="en-US" altLang="zh-CN" dirty="0"/>
              <a:t>CSS</a:t>
            </a:r>
            <a:r>
              <a:rPr lang="zh-CN" altLang="en-US" dirty="0"/>
              <a:t>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EFD537-3D24-403E-9D82-C21F25A1A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155" y="990142"/>
            <a:ext cx="6860088" cy="216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2CFA76-B2E5-472C-82C3-AF9DB304A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582" y="3596092"/>
            <a:ext cx="680170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7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形 9">
            <a:extLst>
              <a:ext uri="{FF2B5EF4-FFF2-40B4-BE49-F238E27FC236}">
                <a16:creationId xmlns:a16="http://schemas.microsoft.com/office/drawing/2014/main" id="{4B25595D-801F-4FDA-966C-E61BB04C0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3756" y="1469223"/>
            <a:ext cx="7464488" cy="2880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22DED94-53B9-4B61-89DF-AC1CCBEBAD5C}"/>
              </a:ext>
            </a:extLst>
          </p:cNvPr>
          <p:cNvSpPr txBox="1"/>
          <p:nvPr/>
        </p:nvSpPr>
        <p:spPr>
          <a:xfrm>
            <a:off x="509362" y="957817"/>
            <a:ext cx="261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如何工作？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F59E12-F45E-4C76-A0E3-2471FEF0A67C}"/>
              </a:ext>
            </a:extLst>
          </p:cNvPr>
          <p:cNvSpPr txBox="1"/>
          <p:nvPr/>
        </p:nvSpPr>
        <p:spPr>
          <a:xfrm>
            <a:off x="2121031" y="4608804"/>
            <a:ext cx="8314442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浏览器将 </a:t>
            </a:r>
            <a:r>
              <a:rPr lang="en-US" altLang="zh-CN" dirty="0"/>
              <a:t>HTML </a:t>
            </a:r>
            <a:r>
              <a:rPr lang="zh-CN" altLang="en-US" dirty="0"/>
              <a:t>和 </a:t>
            </a:r>
            <a:r>
              <a:rPr lang="en-US" altLang="zh-CN" dirty="0"/>
              <a:t>CSS </a:t>
            </a:r>
            <a:r>
              <a:rPr lang="zh-CN" altLang="en-US" dirty="0"/>
              <a:t>转化成 </a:t>
            </a:r>
            <a:r>
              <a:rPr lang="en-US" altLang="zh-CN" dirty="0"/>
              <a:t>DOM </a:t>
            </a:r>
            <a:r>
              <a:rPr lang="zh-CN" altLang="en-US" dirty="0"/>
              <a:t>（文档对象模型）。</a:t>
            </a:r>
            <a:r>
              <a:rPr lang="en-US" altLang="zh-CN" dirty="0"/>
              <a:t>DOM</a:t>
            </a:r>
            <a:r>
              <a:rPr lang="zh-CN" altLang="en-US" dirty="0"/>
              <a:t>在计算机内存中表示文档。它把文档内容和其样式结合在一起。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浏览器显示 </a:t>
            </a:r>
            <a:r>
              <a:rPr lang="en-US" altLang="zh-CN" dirty="0"/>
              <a:t>DOM </a:t>
            </a:r>
            <a:r>
              <a:rPr lang="zh-CN" altLang="en-US" dirty="0"/>
              <a:t>的内容。</a:t>
            </a:r>
          </a:p>
        </p:txBody>
      </p:sp>
    </p:spTree>
    <p:extLst>
      <p:ext uri="{BB962C8B-B14F-4D97-AF65-F5344CB8AC3E}">
        <p14:creationId xmlns:p14="http://schemas.microsoft.com/office/powerpoint/2010/main" val="322172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JavaScript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22DED94-53B9-4B61-89DF-AC1CCBEBAD5C}"/>
              </a:ext>
            </a:extLst>
          </p:cNvPr>
          <p:cNvSpPr txBox="1"/>
          <p:nvPr/>
        </p:nvSpPr>
        <p:spPr>
          <a:xfrm>
            <a:off x="509361" y="957817"/>
            <a:ext cx="1078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是一门</a:t>
            </a:r>
            <a:r>
              <a:rPr lang="zh-CN" altLang="en-US" sz="2000" dirty="0"/>
              <a:t>轻量级解释型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编程语言，它可为网站添加交互功能（各种事件响应、动态样式、动画等）。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4B0359-D6C7-4987-A73D-C9591ADD247B}"/>
              </a:ext>
            </a:extLst>
          </p:cNvPr>
          <p:cNvSpPr/>
          <p:nvPr/>
        </p:nvSpPr>
        <p:spPr>
          <a:xfrm>
            <a:off x="462227" y="4600235"/>
            <a:ext cx="10878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例如通过文档对象模型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Object Model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 来创建、移除和修改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，为页面动态应用新样式等手段来操作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4" name="Video_2019-06-02_225857">
            <a:hlinkClick r:id="" action="ppaction://media"/>
            <a:extLst>
              <a:ext uri="{FF2B5EF4-FFF2-40B4-BE49-F238E27FC236}">
                <a16:creationId xmlns:a16="http://schemas.microsoft.com/office/drawing/2014/main" id="{B4B2DB9A-3067-4E48-8339-277050205A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5449" y="1949156"/>
            <a:ext cx="11222852" cy="20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9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SDK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Framework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4B18E5-1E19-4E54-AD1D-F1359AEF1A9B}"/>
              </a:ext>
            </a:extLst>
          </p:cNvPr>
          <p:cNvSpPr txBox="1"/>
          <p:nvPr/>
        </p:nvSpPr>
        <p:spPr>
          <a:xfrm>
            <a:off x="509362" y="957817"/>
            <a:ext cx="184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5E4B68-518C-4E12-9326-6307F0C29CCD}"/>
              </a:ext>
            </a:extLst>
          </p:cNvPr>
          <p:cNvSpPr txBox="1"/>
          <p:nvPr/>
        </p:nvSpPr>
        <p:spPr>
          <a:xfrm>
            <a:off x="509362" y="2809899"/>
            <a:ext cx="184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06B6B9-CD4B-44E3-9E6B-C2B8CD680A5F}"/>
              </a:ext>
            </a:extLst>
          </p:cNvPr>
          <p:cNvSpPr txBox="1"/>
          <p:nvPr/>
        </p:nvSpPr>
        <p:spPr>
          <a:xfrm>
            <a:off x="465819" y="4298071"/>
            <a:ext cx="2594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F76DC8-BB4A-4581-AE80-E27D6B44F0B7}"/>
              </a:ext>
            </a:extLst>
          </p:cNvPr>
          <p:cNvSpPr/>
          <p:nvPr/>
        </p:nvSpPr>
        <p:spPr>
          <a:xfrm>
            <a:off x="1077797" y="1606859"/>
            <a:ext cx="104134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应用程序接口（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Programming Interface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）是基于编程语言构建的结构，使开发人员更容易地创建复杂的功能。它们抽象了复杂的代码，并提供一些简单的接口规则直接使用。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FC2247-26E1-4677-BFAC-28440688E7F1}"/>
              </a:ext>
            </a:extLst>
          </p:cNvPr>
          <p:cNvSpPr/>
          <p:nvPr/>
        </p:nvSpPr>
        <p:spPr>
          <a:xfrm>
            <a:off x="1077796" y="3461652"/>
            <a:ext cx="104134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软件开发工具包（缩写：</a:t>
            </a:r>
            <a:r>
              <a:rPr lang="en-US" altLang="zh-CN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SDK</a:t>
            </a:r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、外语全称：</a:t>
            </a:r>
            <a:r>
              <a:rPr lang="en-US" altLang="zh-CN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Kit</a:t>
            </a:r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）一般都是一些软件工程师为特定的软件包、软件框架、硬件平台、操作系统等建立应用软件时的开发工具的集合。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1C1FCE0-1291-440F-AA45-FF9BC61508C7}"/>
              </a:ext>
            </a:extLst>
          </p:cNvPr>
          <p:cNvSpPr/>
          <p:nvPr/>
        </p:nvSpPr>
        <p:spPr>
          <a:xfrm>
            <a:off x="1077796" y="4900946"/>
            <a:ext cx="104134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框架（</a:t>
            </a:r>
            <a:r>
              <a:rPr lang="en-US" altLang="zh-CN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）是整个或部分系统的可重用设计，表现为一组抽象构件及构件实例间交互的方法</a:t>
            </a:r>
            <a:r>
              <a:rPr lang="en-US" altLang="zh-CN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另一种定义认为，框架是可被应用开发者定制的应用骨架。前者是从应用方面而后者是从目的方面给出的定义。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53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6A3C7C"/>
      </a:accent4>
      <a:accent5>
        <a:srgbClr val="C65885"/>
      </a:accent5>
      <a:accent6>
        <a:srgbClr val="FCC79F"/>
      </a:accent6>
      <a:hlink>
        <a:srgbClr val="00AF92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4274</TotalTime>
  <Words>747</Words>
  <Application>Microsoft Office PowerPoint</Application>
  <PresentationFormat>宽屏</PresentationFormat>
  <Paragraphs>80</Paragraphs>
  <Slides>16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Calibri Light</vt:lpstr>
      <vt:lpstr>等线</vt:lpstr>
      <vt:lpstr>宋体</vt:lpstr>
      <vt:lpstr>造字工房悦圆演示版常规体</vt:lpstr>
      <vt:lpstr>Times New Roman</vt:lpstr>
      <vt:lpstr>Source Sans Pro</vt:lpstr>
      <vt:lpstr>Calibri</vt:lpstr>
      <vt:lpstr>Tahoma</vt:lpstr>
      <vt:lpstr>Impact</vt:lpstr>
      <vt:lpstr>Arial</vt:lpstr>
      <vt:lpstr>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胡兵</dc:creator>
  <cp:lastModifiedBy>Hu Bing</cp:lastModifiedBy>
  <cp:revision>257</cp:revision>
  <dcterms:created xsi:type="dcterms:W3CDTF">2015-05-16T13:15:35Z</dcterms:created>
  <dcterms:modified xsi:type="dcterms:W3CDTF">2019-06-02T16:16:42Z</dcterms:modified>
</cp:coreProperties>
</file>